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5"/>
  </p:notesMasterIdLst>
  <p:sldIdLst>
    <p:sldId id="256" r:id="rId3"/>
    <p:sldId id="261" r:id="rId4"/>
    <p:sldId id="298" r:id="rId5"/>
    <p:sldId id="295" r:id="rId6"/>
    <p:sldId id="299" r:id="rId7"/>
    <p:sldId id="303" r:id="rId8"/>
    <p:sldId id="265" r:id="rId9"/>
    <p:sldId id="266" r:id="rId10"/>
    <p:sldId id="267" r:id="rId11"/>
    <p:sldId id="268" r:id="rId12"/>
    <p:sldId id="257" r:id="rId13"/>
    <p:sldId id="264" r:id="rId14"/>
    <p:sldId id="269" r:id="rId15"/>
    <p:sldId id="301" r:id="rId16"/>
    <p:sldId id="300" r:id="rId17"/>
    <p:sldId id="302" r:id="rId18"/>
    <p:sldId id="270" r:id="rId19"/>
    <p:sldId id="271" r:id="rId20"/>
    <p:sldId id="272" r:id="rId21"/>
    <p:sldId id="273" r:id="rId22"/>
    <p:sldId id="274" r:id="rId23"/>
    <p:sldId id="275" r:id="rId24"/>
    <p:sldId id="278" r:id="rId25"/>
    <p:sldId id="279" r:id="rId26"/>
    <p:sldId id="282" r:id="rId27"/>
    <p:sldId id="283" r:id="rId28"/>
    <p:sldId id="281" r:id="rId29"/>
    <p:sldId id="291" r:id="rId30"/>
    <p:sldId id="290" r:id="rId31"/>
    <p:sldId id="289" r:id="rId32"/>
    <p:sldId id="288" r:id="rId33"/>
    <p:sldId id="287" r:id="rId34"/>
    <p:sldId id="286" r:id="rId35"/>
    <p:sldId id="285" r:id="rId36"/>
    <p:sldId id="294" r:id="rId37"/>
    <p:sldId id="277" r:id="rId38"/>
    <p:sldId id="280" r:id="rId39"/>
    <p:sldId id="276" r:id="rId40"/>
    <p:sldId id="292" r:id="rId41"/>
    <p:sldId id="293" r:id="rId42"/>
    <p:sldId id="296" r:id="rId43"/>
    <p:sldId id="262" r:id="rId44"/>
  </p:sldIdLst>
  <p:sldSz cx="9906000" cy="6858000" type="A4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Lenoir" initials="CL" lastIdx="1" clrIdx="0">
    <p:extLst>
      <p:ext uri="{19B8F6BF-5375-455C-9EA6-DF929625EA0E}">
        <p15:presenceInfo xmlns:p15="http://schemas.microsoft.com/office/powerpoint/2012/main" userId="S::cedric.lenoir@hes-so.ch::3ef0c3e5-2cb4-4f13-aa2f-f31ab361d4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4" autoAdjust="0"/>
    <p:restoredTop sz="94636"/>
  </p:normalViewPr>
  <p:slideViewPr>
    <p:cSldViewPr>
      <p:cViewPr varScale="1">
        <p:scale>
          <a:sx n="91" d="100"/>
          <a:sy n="91" d="100"/>
        </p:scale>
        <p:origin x="8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oir Cédric" userId="3ef0c3e5-2cb4-4f13-aa2f-f31ab361d4a7" providerId="ADAL" clId="{035C162B-F943-4762-9BAD-5CCFA49BFC88}"/>
    <pc:docChg chg="delSld">
      <pc:chgData name="Lenoir Cédric" userId="3ef0c3e5-2cb4-4f13-aa2f-f31ab361d4a7" providerId="ADAL" clId="{035C162B-F943-4762-9BAD-5CCFA49BFC88}" dt="2025-03-17T04:16:47.419" v="1" actId="47"/>
      <pc:docMkLst>
        <pc:docMk/>
      </pc:docMkLst>
      <pc:sldChg chg="del">
        <pc:chgData name="Lenoir Cédric" userId="3ef0c3e5-2cb4-4f13-aa2f-f31ab361d4a7" providerId="ADAL" clId="{035C162B-F943-4762-9BAD-5CCFA49BFC88}" dt="2025-03-17T04:15:41.404" v="0" actId="47"/>
        <pc:sldMkLst>
          <pc:docMk/>
          <pc:sldMk cId="1055169506" sldId="297"/>
        </pc:sldMkLst>
      </pc:sldChg>
      <pc:sldChg chg="del">
        <pc:chgData name="Lenoir Cédric" userId="3ef0c3e5-2cb4-4f13-aa2f-f31ab361d4a7" providerId="ADAL" clId="{035C162B-F943-4762-9BAD-5CCFA49BFC88}" dt="2025-03-17T04:16:47.419" v="1" actId="47"/>
        <pc:sldMkLst>
          <pc:docMk/>
          <pc:sldMk cId="175299951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0C97263E-7F45-4A9F-9D94-E5989846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50159FA4-55E9-43E1-BD94-989B2125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B81439E5-7895-44C0-A479-52989E7B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57CCAE9B-87E2-4EDC-A931-3DBD3B995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B04207C4-B77B-4729-9930-B323987A7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6F89B679-74F9-4BFD-9C9D-6B1BBDF66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0" name="Text Box 7">
            <a:extLst>
              <a:ext uri="{FF2B5EF4-FFF2-40B4-BE49-F238E27FC236}">
                <a16:creationId xmlns:a16="http://schemas.microsoft.com/office/drawing/2014/main" id="{2EE3C1C6-931A-4590-B59F-FF83EE0D9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1" name="Text Box 8">
            <a:extLst>
              <a:ext uri="{FF2B5EF4-FFF2-40B4-BE49-F238E27FC236}">
                <a16:creationId xmlns:a16="http://schemas.microsoft.com/office/drawing/2014/main" id="{03AEBB68-3EA9-44F2-BB9D-1C1E208AF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082" name="Rectangle 9">
            <a:extLst>
              <a:ext uri="{FF2B5EF4-FFF2-40B4-BE49-F238E27FC236}">
                <a16:creationId xmlns:a16="http://schemas.microsoft.com/office/drawing/2014/main" id="{AF0024D7-3D2E-44C3-9AA9-F6CB0E3C9F2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4088" y="685800"/>
            <a:ext cx="49403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739DD83A-0E76-4832-8335-A45F4CC07CA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3084" name="Text Box 11">
            <a:extLst>
              <a:ext uri="{FF2B5EF4-FFF2-40B4-BE49-F238E27FC236}">
                <a16:creationId xmlns:a16="http://schemas.microsoft.com/office/drawing/2014/main" id="{F7F67FCE-06E9-4718-A246-3D3A97FE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573F085-CE1B-41C4-A370-9AE9C1BA4F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fld id="{09A0BFB9-CFF1-4AC3-9E1B-D21FC9351031}" type="slidenum">
              <a:rPr lang="fr-CH" altLang="fr-FR"/>
              <a:pPr/>
              <a:t>‹N°›</a:t>
            </a:fld>
            <a:endParaRPr lang="fr-CH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2">
            <a:extLst>
              <a:ext uri="{FF2B5EF4-FFF2-40B4-BE49-F238E27FC236}">
                <a16:creationId xmlns:a16="http://schemas.microsoft.com/office/drawing/2014/main" id="{81A80B79-0D2D-4E32-9528-AD9D3AA4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E5178DC0-3EE6-4C2A-B62D-A30F4EE3A81E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099" name="Text Box 1">
            <a:extLst>
              <a:ext uri="{FF2B5EF4-FFF2-40B4-BE49-F238E27FC236}">
                <a16:creationId xmlns:a16="http://schemas.microsoft.com/office/drawing/2014/main" id="{6A9734AB-EF47-418E-BC25-AAB08DB7A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C920C1B7-FEF4-4B1A-8542-F0D5316483E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0" name="Text Box 2">
            <a:extLst>
              <a:ext uri="{FF2B5EF4-FFF2-40B4-BE49-F238E27FC236}">
                <a16:creationId xmlns:a16="http://schemas.microsoft.com/office/drawing/2014/main" id="{C2FCDEAF-EF6B-4A25-B071-B3240FCE9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5C1E9FB0-0209-4BA2-A114-B5CF117204F9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1" name="Text Box 3">
            <a:extLst>
              <a:ext uri="{FF2B5EF4-FFF2-40B4-BE49-F238E27FC236}">
                <a16:creationId xmlns:a16="http://schemas.microsoft.com/office/drawing/2014/main" id="{F2D1F021-E8F2-495A-9554-769474166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A3D67940-EEB9-4780-84C2-D1C14EE7F207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2" name="Text Box 4">
            <a:extLst>
              <a:ext uri="{FF2B5EF4-FFF2-40B4-BE49-F238E27FC236}">
                <a16:creationId xmlns:a16="http://schemas.microsoft.com/office/drawing/2014/main" id="{4801A531-163E-4322-89B4-219BE19F9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9F1F068C-4182-456D-84C1-585AD83C9800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103" name="Rectangle 5">
            <a:extLst>
              <a:ext uri="{FF2B5EF4-FFF2-40B4-BE49-F238E27FC236}">
                <a16:creationId xmlns:a16="http://schemas.microsoft.com/office/drawing/2014/main" id="{4D66AE7E-CCC3-43AF-B886-4D8FD6DB09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1887" cy="34210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4" name="Rectangle 6">
            <a:extLst>
              <a:ext uri="{FF2B5EF4-FFF2-40B4-BE49-F238E27FC236}">
                <a16:creationId xmlns:a16="http://schemas.microsoft.com/office/drawing/2014/main" id="{D3708E39-3717-40A1-BE37-ED320DE085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8463" cy="41068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Demander aux étudiant de me fournir 3 exemples. Sur </a:t>
            </a:r>
            <a:r>
              <a:rPr lang="fr-CH"/>
              <a:t>Power Point</a:t>
            </a:r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3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69113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>
            <a:extLst>
              <a:ext uri="{FF2B5EF4-FFF2-40B4-BE49-F238E27FC236}">
                <a16:creationId xmlns:a16="http://schemas.microsoft.com/office/drawing/2014/main" id="{E3D47D37-E3C2-40CE-8674-AF3384DF2D4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54CAD3E2-EB5D-41AB-965D-37D696F93E23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9474728B-DECC-4CAF-9AC6-5084D5519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17614C1B-8FAF-4A2A-8F1D-8FF55E3B33DA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A07DF6FC-D16D-40F2-BF06-533966268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5E0CF216-D7D1-42EB-BFDB-63B4BF9B0B7C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15E0E340-69E5-4B57-BC57-4C9EB13ED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4836EDC4-D222-42D5-91F0-7BD715A5FF03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F7235995-E5AF-438D-80A5-FD405647C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2D4CD62C-2207-472F-8D87-C8757CA2E5FF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51" name="Rectangle 5">
            <a:extLst>
              <a:ext uri="{FF2B5EF4-FFF2-40B4-BE49-F238E27FC236}">
                <a16:creationId xmlns:a16="http://schemas.microsoft.com/office/drawing/2014/main" id="{3A9DAD83-6DA4-433D-BE37-144C470CA6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0913" y="695325"/>
            <a:ext cx="4954587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52" name="Rectangle 6">
            <a:extLst>
              <a:ext uri="{FF2B5EF4-FFF2-40B4-BE49-F238E27FC236}">
                <a16:creationId xmlns:a16="http://schemas.microsoft.com/office/drawing/2014/main" id="{3CFD577E-2488-466D-9900-AA9FFCDFC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fr-CH" altLang="fr-FR" sz="2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3" name="Text Box 7">
            <a:extLst>
              <a:ext uri="{FF2B5EF4-FFF2-40B4-BE49-F238E27FC236}">
                <a16:creationId xmlns:a16="http://schemas.microsoft.com/office/drawing/2014/main" id="{2E3FC89C-B8E7-45C4-97C9-E43EB9C3B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buSzPct val="100000"/>
            </a:pPr>
            <a:fld id="{F8C0D19E-C93F-40EA-9B99-5F35716772F2}" type="slidenum">
              <a:rPr lang="fr-CH" altLang="fr-FR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SzPct val="100000"/>
              </a:pPr>
              <a:t>11</a:t>
            </a:fld>
            <a:endParaRPr lang="fr-CH" altLang="fr-FR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Montrer l’intérêt du </a:t>
            </a:r>
            <a:r>
              <a:rPr lang="fr-CH" dirty="0" err="1"/>
              <a:t>Wait</a:t>
            </a:r>
            <a:r>
              <a:rPr lang="fr-CH" dirty="0"/>
              <a:t> State et du Acting State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13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5195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Quels sont les états «obligatoires»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14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225326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Quels sont les états «obligatoires»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16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199004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Quels sont les états «obligatoires»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09A0BFB9-CFF1-4AC3-9E1B-D21FC9351031}" type="slidenum">
              <a:rPr lang="fr-CH" altLang="fr-FR" smtClean="0"/>
              <a:pPr/>
              <a:t>17</a:t>
            </a:fld>
            <a:endParaRPr lang="fr-CH" altLang="fr-FR"/>
          </a:p>
        </p:txBody>
      </p:sp>
    </p:spTree>
    <p:extLst>
      <p:ext uri="{BB962C8B-B14F-4D97-AF65-F5344CB8AC3E}">
        <p14:creationId xmlns:p14="http://schemas.microsoft.com/office/powerpoint/2010/main" val="408375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270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665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75334" y="20161"/>
            <a:ext cx="2225746" cy="6096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0161"/>
            <a:ext cx="6548958" cy="60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529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69" y="20161"/>
            <a:ext cx="8905711" cy="16514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8197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7739" y="1122279"/>
            <a:ext cx="7430523" cy="23873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37739" y="3602047"/>
            <a:ext cx="7430523" cy="16565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5042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49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2069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9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7822" y="1604457"/>
            <a:ext cx="4391446" cy="452439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1846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06019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8617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42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967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31990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903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770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0792" y="273851"/>
            <a:ext cx="2228475" cy="58550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69" y="273851"/>
            <a:ext cx="6554417" cy="585500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68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5503" y="1710300"/>
            <a:ext cx="8544078" cy="28527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5503" y="4589921"/>
            <a:ext cx="8544078" cy="150029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83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68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3727" y="1599416"/>
            <a:ext cx="4387352" cy="4517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4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364574"/>
            <a:ext cx="8544079" cy="13255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2326" y="1681740"/>
            <a:ext cx="4190843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2326" y="2504969"/>
            <a:ext cx="4190843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15092" y="1681740"/>
            <a:ext cx="4211312" cy="8232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15092" y="2504969"/>
            <a:ext cx="4211312" cy="3684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8534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36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08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40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2325" y="456976"/>
            <a:ext cx="3194648" cy="160109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1312" y="987875"/>
            <a:ext cx="5015092" cy="487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82325" y="2058073"/>
            <a:ext cx="3194648" cy="38103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74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0C57AC39-F5C9-4022-862B-D75095479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0638"/>
            <a:ext cx="8905875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6D34FD5-CAF1-4AA9-9B1B-16D237BE8C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05875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20" tIns="49680" rIns="99720" bIns="49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pic>
        <p:nvPicPr>
          <p:cNvPr id="1028" name="Image 5">
            <a:extLst>
              <a:ext uri="{FF2B5EF4-FFF2-40B4-BE49-F238E27FC236}">
                <a16:creationId xmlns:a16="http://schemas.microsoft.com/office/drawing/2014/main" id="{9A3C9895-09BF-4A76-A9B8-2657548614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5" y="2746375"/>
            <a:ext cx="497522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9C7E35-6100-47D2-81E9-73C8851E7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38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C5EC31FB-79EA-4C0A-AE14-D69F90580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3"/>
            <a:ext cx="89138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35F44116-AD63-4195-BE5E-BA8DB8D1D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6326188"/>
            <a:ext cx="2309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sp>
        <p:nvSpPr>
          <p:cNvPr id="2053" name="Text Box 4">
            <a:extLst>
              <a:ext uri="{FF2B5EF4-FFF2-40B4-BE49-F238E27FC236}">
                <a16:creationId xmlns:a16="http://schemas.microsoft.com/office/drawing/2014/main" id="{19D74955-FFFA-402D-B135-12B1E59F6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963" y="6326188"/>
            <a:ext cx="31384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CH" altLang="fr-FR"/>
          </a:p>
        </p:txBody>
      </p:sp>
      <p:pic>
        <p:nvPicPr>
          <p:cNvPr id="2054" name="Image 3">
            <a:extLst>
              <a:ext uri="{FF2B5EF4-FFF2-40B4-BE49-F238E27FC236}">
                <a16:creationId xmlns:a16="http://schemas.microsoft.com/office/drawing/2014/main" id="{F1E3C720-6EA6-40A3-99E6-9BFA92C77A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788" y="6149975"/>
            <a:ext cx="53816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Image 5">
            <a:extLst>
              <a:ext uri="{FF2B5EF4-FFF2-40B4-BE49-F238E27FC236}">
                <a16:creationId xmlns:a16="http://schemas.microsoft.com/office/drawing/2014/main" id="{8E7BA89C-B324-47F9-BDC7-D4E670EF76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63" y="260350"/>
            <a:ext cx="237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E6592DC2-B444-4FBA-AC2E-717A30F2D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6292850"/>
            <a:ext cx="2700337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200" b="1">
                <a:solidFill>
                  <a:srgbClr val="4C4C4C"/>
                </a:solidFill>
              </a:rPr>
              <a:t>HES-SO Valais-Wallis </a:t>
            </a:r>
          </a:p>
          <a:p>
            <a:pPr eaLnBrk="1" hangingPunct="1">
              <a:lnSpc>
                <a:spcPct val="90000"/>
              </a:lnSpc>
              <a:buSzPct val="100000"/>
            </a:pPr>
            <a:r>
              <a:rPr lang="fr-CH" altLang="fr-FR" sz="1000">
                <a:solidFill>
                  <a:srgbClr val="4C4C4C"/>
                </a:solidFill>
              </a:rPr>
              <a:t>Page </a:t>
            </a:r>
            <a:fld id="{DB88756A-A3D6-4A3B-9709-0BDC96F546A7}" type="slidenum">
              <a:rPr lang="fr-CH" altLang="fr-FR" sz="1000">
                <a:solidFill>
                  <a:srgbClr val="4C4C4C"/>
                </a:solidFill>
              </a:rPr>
              <a:pPr eaLnBrk="1" hangingPunct="1">
                <a:lnSpc>
                  <a:spcPct val="90000"/>
                </a:lnSpc>
                <a:buSzPct val="100000"/>
              </a:pPr>
              <a:t>‹N°›</a:t>
            </a:fld>
            <a:endParaRPr lang="fr-CH" altLang="fr-FR" sz="1000">
              <a:solidFill>
                <a:srgbClr val="4C4C4C"/>
              </a:solidFill>
            </a:endParaRPr>
          </a:p>
        </p:txBody>
      </p:sp>
      <p:pic>
        <p:nvPicPr>
          <p:cNvPr id="2057" name="Image 10">
            <a:extLst>
              <a:ext uri="{FF2B5EF4-FFF2-40B4-BE49-F238E27FC236}">
                <a16:creationId xmlns:a16="http://schemas.microsoft.com/office/drawing/2014/main" id="{5346662F-0458-4A36-9DD2-118F658E17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318250"/>
            <a:ext cx="129698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2pPr>
      <a:lvl3pPr marL="1143000" indent="-2286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3pPr>
      <a:lvl4pPr marL="1600200" indent="-228600" algn="l" defTabSz="4492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4pPr>
      <a:lvl5pPr marL="2057400" indent="-228600" algn="l" defTabSz="4492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mac.org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mikron.com/de/automation-solutions/solutions/integrated-solutions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www.mikron.com/de/automation-solutions/solutions/assembly-solution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hyperlink" Target="https://support.microsoft.com/en-us/office/create-a-uml-state-machine-diagram-8a681a4d-cf9d-4f57-af07-e91323606366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oleObject" Target="../embeddings/oleObject1.bin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hyperlink" Target="http://omac.org/documents-plans/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hyperlink" Target="http://omac.org/corporate-member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F390-F308-4D38-A283-DB78409C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Mct2 Automation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95B70F-D285-4CBF-93E5-D054A6C2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7" y="1844824"/>
            <a:ext cx="3133616" cy="2505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BD8FF-27C6-4FB0-8C18-6852A4C4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Pack ML machine made of different Equipment Modules</a:t>
            </a:r>
            <a:endParaRPr lang="fr-C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94542-788E-4B11-A013-E1697724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4" y="1268760"/>
            <a:ext cx="5761219" cy="4779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E6B7F-CEDE-4B74-99AE-841231BF2808}"/>
              </a:ext>
            </a:extLst>
          </p:cNvPr>
          <p:cNvSpPr txBox="1"/>
          <p:nvPr/>
        </p:nvSpPr>
        <p:spPr>
          <a:xfrm>
            <a:off x="7113240" y="4725144"/>
            <a:ext cx="2053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Image is not a strict representation of the diagram. This is a palletizer.</a:t>
            </a:r>
            <a:endParaRPr lang="fr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4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>
            <a:extLst>
              <a:ext uri="{FF2B5EF4-FFF2-40B4-BE49-F238E27FC236}">
                <a16:creationId xmlns:a16="http://schemas.microsoft.com/office/drawing/2014/main" id="{DAF9EC6D-2EFD-4147-92D9-04E78C41D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274638"/>
            <a:ext cx="89138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</a:tabLst>
              <a:defRPr sz="2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3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fr-CH" altLang="fr-FR" sz="36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Use Case: State Machine of vertical axis</a:t>
            </a:r>
            <a:endParaRPr lang="fr-CH" altLang="fr-FR" sz="3600" b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7C35F-88B7-4732-8B14-DE75BD3A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714056"/>
            <a:ext cx="2132856" cy="213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2F8EB-D161-4724-96DB-B09754D0B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344" y="1365003"/>
            <a:ext cx="6939155" cy="4680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EB150C-1B04-4D13-84A4-5B3E1644AB1C}"/>
              </a:ext>
            </a:extLst>
          </p:cNvPr>
          <p:cNvSpPr txBox="1"/>
          <p:nvPr/>
        </p:nvSpPr>
        <p:spPr>
          <a:xfrm>
            <a:off x="258788" y="3396373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www.jennyscience.ch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0063-D1D9-4169-9D2B-E1B9234F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3200" dirty="0"/>
              <a:t>Use case State Machine for Mobile </a:t>
            </a:r>
            <a:r>
              <a:rPr lang="fr-CH" sz="3200" dirty="0" err="1"/>
              <a:t>Hydraulic</a:t>
            </a:r>
            <a:endParaRPr lang="fr-CH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0327C-A790-4648-B94E-994B75D59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9905" y="1505499"/>
            <a:ext cx="4196538" cy="235555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72F192-47CB-4DDB-B239-ACC8C55E42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88904" y="2353623"/>
            <a:ext cx="5320209" cy="36676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678C3-5AB9-4B0A-BA39-97213F01D2C5}"/>
              </a:ext>
            </a:extLst>
          </p:cNvPr>
          <p:cNvSpPr txBox="1"/>
          <p:nvPr/>
        </p:nvSpPr>
        <p:spPr>
          <a:xfrm>
            <a:off x="704528" y="4187428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www.boschrexroth.com</a:t>
            </a:r>
          </a:p>
        </p:txBody>
      </p:sp>
    </p:spTree>
    <p:extLst>
      <p:ext uri="{BB962C8B-B14F-4D97-AF65-F5344CB8AC3E}">
        <p14:creationId xmlns:p14="http://schemas.microsoft.com/office/powerpoint/2010/main" val="411446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ECA5-B776-49C5-9CC5-88EEA4FD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800" b="1" kern="50" dirty="0">
                <a:effectLst/>
                <a:latin typeface="Arial" panose="020B0604020202020204" pitchFamily="34" charset="0"/>
                <a:cs typeface="Mangal" panose="02040503050203030202" pitchFamily="18" charset="0"/>
              </a:rPr>
              <a:t>The PackML interface State Model</a:t>
            </a:r>
            <a:endParaRPr lang="fr-CH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03777-817D-4A79-93A5-BB5026F8E5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2600" y="1416050"/>
            <a:ext cx="6840800" cy="35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5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DEC-2CC5-40BA-81EA-295346D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PackML State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0599A-B7ED-417D-9E39-47000D3E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49" y="1268760"/>
            <a:ext cx="6775302" cy="4872648"/>
          </a:xfrm>
          <a:prstGeom prst="rect">
            <a:avLst/>
          </a:prstGeom>
        </p:spPr>
      </p:pic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0DD2636D-31C7-B6B4-1262-C505E29B0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916832"/>
            <a:ext cx="1855839" cy="2506588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4E15024-BB04-C638-CB90-3111F0FA901E}"/>
              </a:ext>
            </a:extLst>
          </p:cNvPr>
          <p:cNvSpPr/>
          <p:nvPr/>
        </p:nvSpPr>
        <p:spPr bwMode="auto">
          <a:xfrm>
            <a:off x="3872880" y="2852936"/>
            <a:ext cx="648072" cy="43204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32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006B9-BC84-0997-FF6C-FE56E529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Suppression d’états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6AB2D9-C34B-1685-8672-46BEBF1C6047}"/>
              </a:ext>
            </a:extLst>
          </p:cNvPr>
          <p:cNvSpPr txBox="1"/>
          <p:nvPr/>
        </p:nvSpPr>
        <p:spPr>
          <a:xfrm>
            <a:off x="848544" y="1690062"/>
            <a:ext cx="77768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Selon les implémentations, il est possible de désactiver certains états, parmi lesquels Complete, </a:t>
            </a:r>
            <a:r>
              <a:rPr lang="fr-CH" dirty="0" err="1">
                <a:solidFill>
                  <a:schemeClr val="tx1"/>
                </a:solidFill>
              </a:rPr>
              <a:t>Completing</a:t>
            </a:r>
            <a:r>
              <a:rPr lang="fr-CH" dirty="0">
                <a:solidFill>
                  <a:schemeClr val="tx1"/>
                </a:solidFill>
              </a:rPr>
              <a:t>, </a:t>
            </a:r>
            <a:r>
              <a:rPr lang="fr-CH" dirty="0" err="1">
                <a:solidFill>
                  <a:schemeClr val="tx1"/>
                </a:solidFill>
              </a:rPr>
              <a:t>Suspending</a:t>
            </a:r>
            <a:r>
              <a:rPr lang="fr-CH" dirty="0">
                <a:solidFill>
                  <a:schemeClr val="tx1"/>
                </a:solidFill>
              </a:rPr>
              <a:t>, </a:t>
            </a:r>
            <a:r>
              <a:rPr lang="fr-CH" dirty="0" err="1">
                <a:solidFill>
                  <a:schemeClr val="tx1"/>
                </a:solidFill>
              </a:rPr>
              <a:t>Suspended</a:t>
            </a:r>
            <a:r>
              <a:rPr lang="fr-CH" dirty="0">
                <a:solidFill>
                  <a:schemeClr val="tx1"/>
                </a:solidFill>
              </a:rPr>
              <a:t>, </a:t>
            </a:r>
            <a:r>
              <a:rPr lang="fr-CH" dirty="0" err="1">
                <a:solidFill>
                  <a:schemeClr val="tx1"/>
                </a:solidFill>
              </a:rPr>
              <a:t>Unsuspending</a:t>
            </a:r>
            <a:r>
              <a:rPr lang="fr-CH" dirty="0">
                <a:solidFill>
                  <a:schemeClr val="tx1"/>
                </a:solidFill>
              </a:rPr>
              <a:t>, Holding, </a:t>
            </a:r>
            <a:r>
              <a:rPr lang="fr-CH" dirty="0" err="1">
                <a:solidFill>
                  <a:schemeClr val="tx1"/>
                </a:solidFill>
              </a:rPr>
              <a:t>Held</a:t>
            </a:r>
            <a:r>
              <a:rPr lang="fr-CH" dirty="0">
                <a:solidFill>
                  <a:schemeClr val="tx1"/>
                </a:solidFill>
              </a:rPr>
              <a:t> et </a:t>
            </a:r>
            <a:r>
              <a:rPr lang="fr-CH" dirty="0" err="1">
                <a:solidFill>
                  <a:schemeClr val="tx1"/>
                </a:solidFill>
              </a:rPr>
              <a:t>Unholding</a:t>
            </a:r>
            <a:r>
              <a:rPr lang="fr-CH" dirty="0">
                <a:solidFill>
                  <a:schemeClr val="tx1"/>
                </a:solidFill>
              </a:rPr>
              <a:t>, notamment en mode manuel.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Certaines implémentations, comme Siemens, permettent de configurer les états actifs.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Dans le plus simple cas, uniquement les états </a:t>
            </a:r>
            <a:r>
              <a:rPr lang="fr-CH" dirty="0" err="1">
                <a:solidFill>
                  <a:schemeClr val="tx1"/>
                </a:solidFill>
              </a:rPr>
              <a:t>Stopped</a:t>
            </a:r>
            <a:r>
              <a:rPr lang="fr-CH" dirty="0">
                <a:solidFill>
                  <a:schemeClr val="tx1"/>
                </a:solidFill>
              </a:rPr>
              <a:t> et Execute sont implémentés.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tx1"/>
                </a:solidFill>
              </a:rPr>
              <a:t>De manière générale, tous les états Acting peuvent être supprimés.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6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DEC-2CC5-40BA-81EA-295346D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Minimum State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0599A-B7ED-417D-9E39-47000D3E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49" y="1268760"/>
            <a:ext cx="6775302" cy="4872648"/>
          </a:xfrm>
          <a:prstGeom prst="rect">
            <a:avLst/>
          </a:prstGeom>
        </p:spPr>
      </p:pic>
      <p:sp>
        <p:nvSpPr>
          <p:cNvPr id="3" name="Signe de multiplication 2">
            <a:extLst>
              <a:ext uri="{FF2B5EF4-FFF2-40B4-BE49-F238E27FC236}">
                <a16:creationId xmlns:a16="http://schemas.microsoft.com/office/drawing/2014/main" id="{82431437-61FB-B643-2395-028B920A23DB}"/>
              </a:ext>
            </a:extLst>
          </p:cNvPr>
          <p:cNvSpPr/>
          <p:nvPr/>
        </p:nvSpPr>
        <p:spPr bwMode="auto">
          <a:xfrm>
            <a:off x="6537176" y="278092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7F21CE4A-4312-8EC4-627A-EB081CA746FA}"/>
              </a:ext>
            </a:extLst>
          </p:cNvPr>
          <p:cNvSpPr/>
          <p:nvPr/>
        </p:nvSpPr>
        <p:spPr bwMode="auto">
          <a:xfrm>
            <a:off x="6681192" y="3645024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Signe de multiplication 5">
            <a:extLst>
              <a:ext uri="{FF2B5EF4-FFF2-40B4-BE49-F238E27FC236}">
                <a16:creationId xmlns:a16="http://schemas.microsoft.com/office/drawing/2014/main" id="{E8FDC860-7620-792A-344B-49DA6AF1D50F}"/>
              </a:ext>
            </a:extLst>
          </p:cNvPr>
          <p:cNvSpPr/>
          <p:nvPr/>
        </p:nvSpPr>
        <p:spPr bwMode="auto">
          <a:xfrm>
            <a:off x="5476100" y="3351983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Signe de multiplication 6">
            <a:extLst>
              <a:ext uri="{FF2B5EF4-FFF2-40B4-BE49-F238E27FC236}">
                <a16:creationId xmlns:a16="http://schemas.microsoft.com/office/drawing/2014/main" id="{48E0FD05-51BE-5B31-BD70-AB60CAD2C0BB}"/>
              </a:ext>
            </a:extLst>
          </p:cNvPr>
          <p:cNvSpPr/>
          <p:nvPr/>
        </p:nvSpPr>
        <p:spPr bwMode="auto">
          <a:xfrm>
            <a:off x="4536721" y="3329390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83CE1F4B-8D91-5A0D-0B15-FDCDC85F16D9}"/>
              </a:ext>
            </a:extLst>
          </p:cNvPr>
          <p:cNvSpPr/>
          <p:nvPr/>
        </p:nvSpPr>
        <p:spPr bwMode="auto">
          <a:xfrm>
            <a:off x="3346952" y="3351983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Signe de multiplication 8">
            <a:extLst>
              <a:ext uri="{FF2B5EF4-FFF2-40B4-BE49-F238E27FC236}">
                <a16:creationId xmlns:a16="http://schemas.microsoft.com/office/drawing/2014/main" id="{A61FA6B6-EDE4-431B-6E4B-12DE270CD1D6}"/>
              </a:ext>
            </a:extLst>
          </p:cNvPr>
          <p:cNvSpPr/>
          <p:nvPr/>
        </p:nvSpPr>
        <p:spPr bwMode="auto">
          <a:xfrm>
            <a:off x="5256801" y="5335661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7DC59850-9360-C96F-A90A-6CACFE5AD8A4}"/>
              </a:ext>
            </a:extLst>
          </p:cNvPr>
          <p:cNvSpPr/>
          <p:nvPr/>
        </p:nvSpPr>
        <p:spPr bwMode="auto">
          <a:xfrm>
            <a:off x="4216408" y="530120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Signe de multiplication 10">
            <a:extLst>
              <a:ext uri="{FF2B5EF4-FFF2-40B4-BE49-F238E27FC236}">
                <a16:creationId xmlns:a16="http://schemas.microsoft.com/office/drawing/2014/main" id="{52118B94-4B43-ADDB-8042-FB7EA7B0266C}"/>
              </a:ext>
            </a:extLst>
          </p:cNvPr>
          <p:cNvSpPr/>
          <p:nvPr/>
        </p:nvSpPr>
        <p:spPr bwMode="auto">
          <a:xfrm>
            <a:off x="4232126" y="4519899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" name="Signe de multiplication 11">
            <a:extLst>
              <a:ext uri="{FF2B5EF4-FFF2-40B4-BE49-F238E27FC236}">
                <a16:creationId xmlns:a16="http://schemas.microsoft.com/office/drawing/2014/main" id="{7EA90688-E9A0-161D-7F55-BAE81D97F610}"/>
              </a:ext>
            </a:extLst>
          </p:cNvPr>
          <p:cNvSpPr/>
          <p:nvPr/>
        </p:nvSpPr>
        <p:spPr bwMode="auto">
          <a:xfrm>
            <a:off x="2198099" y="3617422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Signe de multiplication 12">
            <a:extLst>
              <a:ext uri="{FF2B5EF4-FFF2-40B4-BE49-F238E27FC236}">
                <a16:creationId xmlns:a16="http://schemas.microsoft.com/office/drawing/2014/main" id="{2D9D0498-3420-A7B7-3514-0EE1A2D4F4F9}"/>
              </a:ext>
            </a:extLst>
          </p:cNvPr>
          <p:cNvSpPr/>
          <p:nvPr/>
        </p:nvSpPr>
        <p:spPr bwMode="auto">
          <a:xfrm>
            <a:off x="2202657" y="2775919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" name="Signe de multiplication 13">
            <a:extLst>
              <a:ext uri="{FF2B5EF4-FFF2-40B4-BE49-F238E27FC236}">
                <a16:creationId xmlns:a16="http://schemas.microsoft.com/office/drawing/2014/main" id="{09C1731D-9D70-0FF8-0ECE-D8D610B6ED12}"/>
              </a:ext>
            </a:extLst>
          </p:cNvPr>
          <p:cNvSpPr/>
          <p:nvPr/>
        </p:nvSpPr>
        <p:spPr bwMode="auto">
          <a:xfrm>
            <a:off x="3229418" y="2775919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Signe de multiplication 14">
            <a:extLst>
              <a:ext uri="{FF2B5EF4-FFF2-40B4-BE49-F238E27FC236}">
                <a16:creationId xmlns:a16="http://schemas.microsoft.com/office/drawing/2014/main" id="{A71670A4-8EE5-EEA9-3370-8A297908B4BA}"/>
              </a:ext>
            </a:extLst>
          </p:cNvPr>
          <p:cNvSpPr/>
          <p:nvPr/>
        </p:nvSpPr>
        <p:spPr bwMode="auto">
          <a:xfrm>
            <a:off x="5476100" y="208468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Signe de multiplication 15">
            <a:extLst>
              <a:ext uri="{FF2B5EF4-FFF2-40B4-BE49-F238E27FC236}">
                <a16:creationId xmlns:a16="http://schemas.microsoft.com/office/drawing/2014/main" id="{162412AF-9391-18F4-1350-DC5408A33D7F}"/>
              </a:ext>
            </a:extLst>
          </p:cNvPr>
          <p:cNvSpPr/>
          <p:nvPr/>
        </p:nvSpPr>
        <p:spPr bwMode="auto">
          <a:xfrm>
            <a:off x="4500145" y="2095984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Signe de multiplication 16">
            <a:extLst>
              <a:ext uri="{FF2B5EF4-FFF2-40B4-BE49-F238E27FC236}">
                <a16:creationId xmlns:a16="http://schemas.microsoft.com/office/drawing/2014/main" id="{5A7C7E9A-398F-C87E-5C40-886EBCBE9953}"/>
              </a:ext>
            </a:extLst>
          </p:cNvPr>
          <p:cNvSpPr/>
          <p:nvPr/>
        </p:nvSpPr>
        <p:spPr bwMode="auto">
          <a:xfrm>
            <a:off x="3345546" y="2084688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Signe de multiplication 17">
            <a:extLst>
              <a:ext uri="{FF2B5EF4-FFF2-40B4-BE49-F238E27FC236}">
                <a16:creationId xmlns:a16="http://schemas.microsoft.com/office/drawing/2014/main" id="{C3B62AF4-A8CF-7CEB-37FC-DBD3651C0A1C}"/>
              </a:ext>
            </a:extLst>
          </p:cNvPr>
          <p:cNvSpPr/>
          <p:nvPr/>
        </p:nvSpPr>
        <p:spPr bwMode="auto">
          <a:xfrm>
            <a:off x="3229418" y="4308653"/>
            <a:ext cx="720080" cy="576064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196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7DEC-2CC5-40BA-81EA-295346DD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Minimum State Machine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4EFBB6-65C2-14DE-9487-1BE7BB19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85" y="2119476"/>
            <a:ext cx="3171429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6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1696-5AFB-4E67-8BB2-A1B34ECF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Why</a:t>
            </a:r>
            <a:r>
              <a:rPr lang="fr-CH" dirty="0"/>
              <a:t> standard states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21542-F109-4713-8121-CA66915F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62062"/>
            <a:ext cx="6686550" cy="4333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C449B-BFD4-4835-9440-95B5C03BAC00}"/>
              </a:ext>
            </a:extLst>
          </p:cNvPr>
          <p:cNvSpPr txBox="1"/>
          <p:nvPr/>
        </p:nvSpPr>
        <p:spPr>
          <a:xfrm>
            <a:off x="334131" y="2708920"/>
            <a:ext cx="2551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opcconnect.opcfoundation.org</a:t>
            </a:r>
          </a:p>
        </p:txBody>
      </p:sp>
    </p:spTree>
    <p:extLst>
      <p:ext uri="{BB962C8B-B14F-4D97-AF65-F5344CB8AC3E}">
        <p14:creationId xmlns:p14="http://schemas.microsoft.com/office/powerpoint/2010/main" val="2712693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DF84-276D-468E-A38B-2B2C43BA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000" b="1" dirty="0" err="1">
                <a:solidFill>
                  <a:srgbClr val="FF0000"/>
                </a:solidFill>
              </a:rPr>
              <a:t>O</a:t>
            </a:r>
            <a:r>
              <a:rPr lang="fr-CH" sz="4000" b="1" dirty="0" err="1"/>
              <a:t>verall</a:t>
            </a:r>
            <a:r>
              <a:rPr lang="fr-CH" sz="4000" b="1" dirty="0"/>
              <a:t> </a:t>
            </a:r>
            <a:r>
              <a:rPr lang="fr-CH" sz="4000" b="1" dirty="0">
                <a:solidFill>
                  <a:srgbClr val="FF0000"/>
                </a:solidFill>
              </a:rPr>
              <a:t>E</a:t>
            </a:r>
            <a:r>
              <a:rPr lang="fr-CH" sz="4000" b="1" dirty="0"/>
              <a:t>quipment </a:t>
            </a:r>
            <a:r>
              <a:rPr lang="fr-CH" sz="4000" b="1" dirty="0" err="1">
                <a:solidFill>
                  <a:srgbClr val="FF0000"/>
                </a:solidFill>
              </a:rPr>
              <a:t>E</a:t>
            </a:r>
            <a:r>
              <a:rPr lang="fr-CH" sz="4000" b="1" dirty="0" err="1"/>
              <a:t>ffectiveness</a:t>
            </a:r>
            <a:endParaRPr lang="fr-CH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C7223-CDDA-41D8-8E4E-1B55FECD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01" y="1279973"/>
            <a:ext cx="5974598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8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Cédric Lenoir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4F1EB-0901-4ECF-8744-7BB8FAF31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Cedric.Lenoir@hevs.ch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7B47A-9BA9-41C9-93C9-AA94047AB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6" y="4221087"/>
            <a:ext cx="4190843" cy="1968249"/>
          </a:xfrm>
        </p:spPr>
        <p:txBody>
          <a:bodyPr/>
          <a:lstStyle/>
          <a:p>
            <a:r>
              <a:rPr lang="fr-CH" dirty="0"/>
              <a:t>Keyword</a:t>
            </a:r>
          </a:p>
          <a:p>
            <a:r>
              <a:rPr lang="fr-CH" sz="2000" dirty="0"/>
              <a:t>PackML</a:t>
            </a:r>
          </a:p>
          <a:p>
            <a:r>
              <a:rPr lang="fr-CH" sz="2000" dirty="0">
                <a:hlinkClick r:id="rId2"/>
              </a:rPr>
              <a:t>OMAC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3705256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5F92-333B-4DEC-8D90-E46DBC4B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88" y="0"/>
            <a:ext cx="8913813" cy="1141412"/>
          </a:xfrm>
        </p:spPr>
        <p:txBody>
          <a:bodyPr/>
          <a:lstStyle/>
          <a:p>
            <a:r>
              <a:rPr lang="fr-CH" dirty="0" err="1"/>
              <a:t>Held</a:t>
            </a:r>
            <a:r>
              <a:rPr lang="fr-CH" dirty="0"/>
              <a:t> vs </a:t>
            </a:r>
            <a:r>
              <a:rPr lang="fr-CH" dirty="0" err="1"/>
              <a:t>Suspended</a:t>
            </a:r>
            <a:endParaRPr lang="fr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41D06-BC72-4078-A98B-3D13266F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43" y="1268760"/>
            <a:ext cx="7139914" cy="46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9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0360-C138-4362-A0C3-C523CC6C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Aborted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42D21-D778-4C83-8491-B92A8CA15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6B80-30DC-4C43-B06D-0D4703AAF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solidFill>
                <a:srgbClr val="FFC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E332F-143A-4905-AC91-8D873122A9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Etat initial de la machine.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Les «énergies» ne sont pas actives, pas de pression sur les cylindres, pas de courant dans les moteurs.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B1DB13-C3A0-49A8-B899-2A6AA6A93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13369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Clearing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dirty="0"/>
              <a:t>On met les cylindre sous pression, on met les moteurs sous couple.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6E88CA-696D-4737-9190-23C97F79D3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091457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Stopped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solidFill>
                <a:srgbClr val="FFC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est en état sécurisé contrôlé.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Les énergies sont présentes, mais on garantit qu’aucun mouvement ne puisse être exécuté.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E398BB4-A6BB-4BE5-A646-0C3FDFA230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007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Resetting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On place tous les éléments mobiles en position initiale.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827637C-11B7-4210-97C5-E83C13E618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68855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Idle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est prête au démarrage.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DEBAB7-D8D2-4181-9968-610E2AD12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4019855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Starting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Selon les contextes, il peut être nécessaire que certains éléments doivent être synchronisés depuis leur état initial. Par exemple les différents axes.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Second exemple, un machine outil, il faudra un certain temps pour que la broche à haute vitesse (exemple 60’000 </a:t>
            </a:r>
            <a:r>
              <a:rPr lang="fr-CH" sz="1800" kern="5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rpm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atteigne sa vitesse de travail.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23C831-B14F-468F-96D2-35AF0F855B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625848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Execute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Dual</a:t>
            </a:r>
            <a:endParaRPr lang="fr-CH" sz="1800" kern="50" dirty="0">
              <a:solidFill>
                <a:srgbClr val="00B0F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C’est l’état de production standard de la machine.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Dual, parc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e que, selon le cas, la même séquence «acting» – «</a:t>
            </a:r>
            <a:r>
              <a:rPr lang="fr-CH" sz="1800" kern="50" dirty="0" err="1">
                <a:latin typeface="Arial" panose="020B0604020202020204" pitchFamily="34" charset="0"/>
                <a:ea typeface="Calibri" panose="020F0502020204030204" pitchFamily="34" charset="0"/>
              </a:rPr>
              <a:t>wait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» se répète en boucle.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1A2AD26-4673-4D0A-8867-5EAABC9C9D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674701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Holding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 cylindre ne parvient pas en position dans le temps imparti et déclenche une alarme.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Cette alarme interrompt le cycle de production.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137F6CE-C74F-4865-A277-7A8558A26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584706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Held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«attends» une intervention de l’opérateur pour redémarrer la machine.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DD10B56-07AC-4051-AC99-3474BB9D3A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18722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2965B2-48CC-D373-B9DC-8CF07FE7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States of a machine (Unit)</a:t>
            </a:r>
            <a:endParaRPr lang="en-GB" dirty="0"/>
          </a:p>
        </p:txBody>
      </p:sp>
      <p:sp>
        <p:nvSpPr>
          <p:cNvPr id="3" name="Légende : flèche vers la droite 2">
            <a:extLst>
              <a:ext uri="{FF2B5EF4-FFF2-40B4-BE49-F238E27FC236}">
                <a16:creationId xmlns:a16="http://schemas.microsoft.com/office/drawing/2014/main" id="{682BAC0A-C4D4-81D2-2E95-91642F089C82}"/>
              </a:ext>
            </a:extLst>
          </p:cNvPr>
          <p:cNvSpPr/>
          <p:nvPr/>
        </p:nvSpPr>
        <p:spPr bwMode="auto">
          <a:xfrm>
            <a:off x="1424608" y="2204864"/>
            <a:ext cx="3527598" cy="1008112"/>
          </a:xfrm>
          <a:prstGeom prst="rightArrowCallou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dirty="0"/>
              <a:t>Main switch </a:t>
            </a:r>
            <a:r>
              <a:rPr lang="fr-CH" dirty="0" err="1"/>
              <a:t>is</a:t>
            </a:r>
            <a:r>
              <a:rPr lang="fr-CH" dirty="0"/>
              <a:t> power of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Légende : flèche vers la droite 3">
            <a:extLst>
              <a:ext uri="{FF2B5EF4-FFF2-40B4-BE49-F238E27FC236}">
                <a16:creationId xmlns:a16="http://schemas.microsoft.com/office/drawing/2014/main" id="{A0CCC9E8-BEA4-7713-5BE2-0F3033978A29}"/>
              </a:ext>
            </a:extLst>
          </p:cNvPr>
          <p:cNvSpPr/>
          <p:nvPr/>
        </p:nvSpPr>
        <p:spPr bwMode="auto">
          <a:xfrm>
            <a:off x="5097016" y="3796482"/>
            <a:ext cx="2160240" cy="1008112"/>
          </a:xfrm>
          <a:prstGeom prst="rightArrowCallou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fr-CH" dirty="0"/>
              <a:t>Machine </a:t>
            </a:r>
            <a:r>
              <a:rPr lang="fr-CH" dirty="0" err="1"/>
              <a:t>is</a:t>
            </a:r>
            <a:r>
              <a:rPr lang="fr-CH" dirty="0"/>
              <a:t> running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Légende : flèche vers le bas 4">
            <a:extLst>
              <a:ext uri="{FF2B5EF4-FFF2-40B4-BE49-F238E27FC236}">
                <a16:creationId xmlns:a16="http://schemas.microsoft.com/office/drawing/2014/main" id="{AAD5394A-834A-627C-6E82-C7FAF3A05873}"/>
              </a:ext>
            </a:extLst>
          </p:cNvPr>
          <p:cNvSpPr/>
          <p:nvPr/>
        </p:nvSpPr>
        <p:spPr bwMode="auto">
          <a:xfrm>
            <a:off x="4952206" y="2287588"/>
            <a:ext cx="1728192" cy="1508894"/>
          </a:xfrm>
          <a:prstGeom prst="downArrowCallou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fr-CH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?</a:t>
            </a:r>
            <a:endParaRPr kumimoji="0" lang="en-GB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E93D39-2ED9-2C48-4813-9016BC186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73" t="32587" r="21651" b="20533"/>
          <a:stretch/>
        </p:blipFill>
        <p:spPr>
          <a:xfrm>
            <a:off x="848544" y="3356992"/>
            <a:ext cx="2880320" cy="2520280"/>
          </a:xfrm>
          <a:prstGeom prst="rect">
            <a:avLst/>
          </a:prstGeom>
        </p:spPr>
      </p:pic>
      <p:sp>
        <p:nvSpPr>
          <p:cNvPr id="8" name="ZoneTexte 7">
            <a:hlinkClick r:id="rId4"/>
            <a:extLst>
              <a:ext uri="{FF2B5EF4-FFF2-40B4-BE49-F238E27FC236}">
                <a16:creationId xmlns:a16="http://schemas.microsoft.com/office/drawing/2014/main" id="{141DF180-A009-1ECA-8EE3-F54A72A66022}"/>
              </a:ext>
            </a:extLst>
          </p:cNvPr>
          <p:cNvSpPr txBox="1"/>
          <p:nvPr/>
        </p:nvSpPr>
        <p:spPr>
          <a:xfrm>
            <a:off x="314350" y="6021288"/>
            <a:ext cx="5472608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accent6">
                    <a:lumMod val="75000"/>
                  </a:schemeClr>
                </a:solidFill>
              </a:rPr>
              <a:t>www.mikron.com</a:t>
            </a:r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/de/automation-solutions/solutions/assembly-solutions/</a:t>
            </a:r>
          </a:p>
        </p:txBody>
      </p:sp>
      <p:pic>
        <p:nvPicPr>
          <p:cNvPr id="10" name="Image 9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DE2CD565-4CD0-199F-E73E-992A63CEB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1" t="5900" r="34050" b="6951"/>
          <a:stretch/>
        </p:blipFill>
        <p:spPr>
          <a:xfrm>
            <a:off x="7903740" y="1803697"/>
            <a:ext cx="936104" cy="1992785"/>
          </a:xfrm>
          <a:prstGeom prst="rect">
            <a:avLst/>
          </a:prstGeom>
        </p:spPr>
      </p:pic>
      <p:sp>
        <p:nvSpPr>
          <p:cNvPr id="11" name="ZoneTexte 10">
            <a:hlinkClick r:id="rId6"/>
            <a:extLst>
              <a:ext uri="{FF2B5EF4-FFF2-40B4-BE49-F238E27FC236}">
                <a16:creationId xmlns:a16="http://schemas.microsoft.com/office/drawing/2014/main" id="{F9A1532C-025A-9C8D-E1D0-0D03E9A5ED14}"/>
              </a:ext>
            </a:extLst>
          </p:cNvPr>
          <p:cNvSpPr txBox="1"/>
          <p:nvPr/>
        </p:nvSpPr>
        <p:spPr>
          <a:xfrm>
            <a:off x="4952206" y="1534714"/>
            <a:ext cx="463026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accent6">
                    <a:lumMod val="75000"/>
                  </a:schemeClr>
                </a:solidFill>
              </a:rPr>
              <a:t>www.mikron.com</a:t>
            </a:r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/de/automation-solutions/solutions/integrated-solutions/</a:t>
            </a:r>
          </a:p>
        </p:txBody>
      </p:sp>
    </p:spTree>
    <p:extLst>
      <p:ext uri="{BB962C8B-B14F-4D97-AF65-F5344CB8AC3E}">
        <p14:creationId xmlns:p14="http://schemas.microsoft.com/office/powerpoint/2010/main" val="1750866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Unholding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Redémarrage de la machine grâce à une commande «</a:t>
            </a:r>
            <a:r>
              <a:rPr lang="fr-CH" sz="1800" kern="50" dirty="0" err="1">
                <a:latin typeface="Arial" panose="020B0604020202020204" pitchFamily="34" charset="0"/>
                <a:ea typeface="Calibri" panose="020F0502020204030204" pitchFamily="34" charset="0"/>
              </a:rPr>
              <a:t>Unhold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» de l’opérateur.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B1BB8E7-3528-4739-B445-D9CA659C2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60712" y="2780928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1506357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Suspending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Dans une unité qui visse des bouchons sur des bouteilles, le magasin de bouchon est vide. La machine s’arrête temporairement et déclenche un signal pour informer l’opérateur.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8EA3E26-D6B7-41AE-876A-190880F295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2781452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Suspended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attend que l’événement ayant déclenché le «Suspend» ait disparu.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BDE8B1-BFAF-4D92-96EB-D5B180935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1680525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Unsuspending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détecte de nouveaux bouchons dans le magasin, elle redémarre automatiquement sans intervention de l’opérateur.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8A1A24D-DB5E-433F-BCC1-78E588895B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363739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Completing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600" kern="50" dirty="0">
                <a:latin typeface="Arial" panose="020B0604020202020204" pitchFamily="34" charset="0"/>
                <a:ea typeface="Calibri" panose="020F0502020204030204" pitchFamily="34" charset="0"/>
              </a:rPr>
              <a:t>Une machine de mise en bouteilles a rempli un lot de 2500 bouteilles de fendant. Il faut procéder à un cycle de rinçage avant de passer à un lot de pinot noir.</a:t>
            </a:r>
            <a:endParaRPr lang="fr-CH" sz="16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672FE02-C852-4444-BA02-9D12566B15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05426-BD15-444E-A806-95611CC1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011" y="4005064"/>
            <a:ext cx="3538364" cy="1988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3CF73-6AE1-4886-8E9D-71AE0F6DD5E3}"/>
              </a:ext>
            </a:extLst>
          </p:cNvPr>
          <p:cNvSpPr txBox="1"/>
          <p:nvPr/>
        </p:nvSpPr>
        <p:spPr>
          <a:xfrm>
            <a:off x="5681982" y="5993625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www.lenouvelliste.ch</a:t>
            </a:r>
          </a:p>
        </p:txBody>
      </p:sp>
    </p:spTree>
    <p:extLst>
      <p:ext uri="{BB962C8B-B14F-4D97-AF65-F5344CB8AC3E}">
        <p14:creationId xmlns:p14="http://schemas.microsoft.com/office/powerpoint/2010/main" val="75267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Complete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600" kern="50" dirty="0">
                <a:latin typeface="Arial" panose="020B0604020202020204" pitchFamily="34" charset="0"/>
                <a:ea typeface="Calibri" panose="020F0502020204030204" pitchFamily="34" charset="0"/>
              </a:rPr>
              <a:t>La machine a terminé un batch. Elle reste dans un état statique avant de pouvoir démarrer un nouveau batch.</a:t>
            </a:r>
            <a:endParaRPr lang="fr-CH" sz="16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3CF73-6AE1-4886-8E9D-71AE0F6DD5E3}"/>
              </a:ext>
            </a:extLst>
          </p:cNvPr>
          <p:cNvSpPr txBox="1"/>
          <p:nvPr/>
        </p:nvSpPr>
        <p:spPr>
          <a:xfrm>
            <a:off x="5681982" y="5993625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www.lenouvelliste.ch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F1F78-57FA-4E3D-8E18-4344959C08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967" y="2841526"/>
            <a:ext cx="4188315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2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Stopping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E98C2-7B37-4571-8625-DD1BB8E5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sz="18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18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H" sz="20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Il est nécessaire d’ouvrir la porte de la machine pour une intervention. Tous les éléments mobiles sont arrêtés de manière contrôlée. Tant que la machine sera encore dans l’état «</a:t>
            </a:r>
            <a:r>
              <a:rPr lang="fr-CH" sz="1800" kern="50" dirty="0" err="1">
                <a:latin typeface="Arial" panose="020B0604020202020204" pitchFamily="34" charset="0"/>
                <a:ea typeface="Calibri" panose="020F0502020204030204" pitchFamily="34" charset="0"/>
              </a:rPr>
              <a:t>stopping</a:t>
            </a:r>
            <a:r>
              <a:rPr lang="fr-CH" sz="1800" kern="50" dirty="0">
                <a:latin typeface="Arial" panose="020B0604020202020204" pitchFamily="34" charset="0"/>
                <a:ea typeface="Calibri" panose="020F0502020204030204" pitchFamily="34" charset="0"/>
              </a:rPr>
              <a:t>», la porte restera verrouillée.</a:t>
            </a:r>
            <a:endParaRPr lang="fr-CH" sz="1800" kern="5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fr-CH" sz="18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</a:p>
          <a:p>
            <a:endParaRPr lang="fr-CH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8AFD002-933F-4407-ACEF-BED21FB95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</p:spTree>
    <p:extLst>
      <p:ext uri="{BB962C8B-B14F-4D97-AF65-F5344CB8AC3E}">
        <p14:creationId xmlns:p14="http://schemas.microsoft.com/office/powerpoint/2010/main" val="733540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24A2-CC64-4EE1-AD44-5EC7AF9F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Aborting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848E-234E-4F13-864F-8BE481C6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24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State Type: </a:t>
            </a:r>
            <a:r>
              <a:rPr lang="fr-CH" sz="2400" b="1" kern="5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endParaRPr lang="fr-CH" sz="2400" kern="50" dirty="0">
              <a:solidFill>
                <a:srgbClr val="00B05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fr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9E6CA-596A-49FB-ADC8-68CC37EBC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99585" y="1681740"/>
            <a:ext cx="4402404" cy="1675252"/>
          </a:xfrm>
        </p:spPr>
        <p:txBody>
          <a:bodyPr/>
          <a:lstStyle/>
          <a:p>
            <a:r>
              <a:rPr lang="fr-CH" sz="2000" b="1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case:</a:t>
            </a:r>
          </a:p>
          <a:p>
            <a:r>
              <a:rPr lang="fr-CH" sz="1200" kern="50" dirty="0">
                <a:latin typeface="Arial" panose="020B0604020202020204" pitchFamily="34" charset="0"/>
                <a:ea typeface="Calibri" panose="020F0502020204030204" pitchFamily="34" charset="0"/>
              </a:rPr>
              <a:t>Arrêt d’urgence. Selon la spécification de la sécurité, la machine a «un certain temps» pour immobiliser tous les éléments avant que le relais de sécurité ne déconnecte l’alimentation en air comprimé et l’alimentation électrique des moteurs.</a:t>
            </a:r>
          </a:p>
          <a:p>
            <a:r>
              <a:rPr lang="fr-CH" sz="1100" b="1" kern="5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L’état «</a:t>
            </a:r>
            <a:r>
              <a:rPr lang="fr-CH" sz="1100" b="1" kern="5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aborting</a:t>
            </a:r>
            <a:r>
              <a:rPr lang="fr-CH" sz="1100" b="1" kern="5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» est sans doute l’état le plus critique à gérer !</a:t>
            </a:r>
          </a:p>
          <a:p>
            <a:endParaRPr lang="fr-CH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8A7DDD8-1237-40F3-B011-AFD7EE1683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" y="2840331"/>
            <a:ext cx="4191000" cy="301407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6776DE-A487-432F-B54A-F96F1232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7" y="3429000"/>
            <a:ext cx="4311353" cy="24254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50B093-33F9-470C-9FD9-D82B7203BD8A}"/>
              </a:ext>
            </a:extLst>
          </p:cNvPr>
          <p:cNvSpPr txBox="1"/>
          <p:nvPr/>
        </p:nvSpPr>
        <p:spPr>
          <a:xfrm>
            <a:off x="4999585" y="5854406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www.lenouvelliste.ch</a:t>
            </a:r>
          </a:p>
        </p:txBody>
      </p:sp>
    </p:spTree>
    <p:extLst>
      <p:ext uri="{BB962C8B-B14F-4D97-AF65-F5344CB8AC3E}">
        <p14:creationId xmlns:p14="http://schemas.microsoft.com/office/powerpoint/2010/main" val="421719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5E2A-5666-4BD2-8538-3C227599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PackML &amp; V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147045-C1CF-40E4-84B0-0F09659DF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73" y="1268760"/>
            <a:ext cx="9640266" cy="4599660"/>
          </a:xfrm>
        </p:spPr>
      </p:pic>
    </p:spTree>
    <p:extLst>
      <p:ext uri="{BB962C8B-B14F-4D97-AF65-F5344CB8AC3E}">
        <p14:creationId xmlns:p14="http://schemas.microsoft.com/office/powerpoint/2010/main" val="3536220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D5E7C-BD81-43A9-A95D-6E792218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Workshop «Start a car» (1)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E99E-4709-4AD1-8502-DB0BA0ECE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1" dirty="0" err="1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</a:t>
            </a:r>
            <a:r>
              <a:rPr lang="fr-CH" b="1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UML state machine </a:t>
            </a:r>
            <a:r>
              <a:rPr lang="fr-CH" b="1" dirty="0" err="1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</a:t>
            </a:r>
            <a:endParaRPr lang="fr-CH" b="1" dirty="0">
              <a:solidFill>
                <a:srgbClr val="00B0F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86C22-4BC9-42C9-AB4B-26288D2251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 sz="1000" dirty="0">
                <a:hlinkClick r:id="rId2"/>
              </a:rPr>
              <a:t>https://support.microsoft.com/en-us/office/create-a-uml-state-machine-diagram-8a681a4d-cf9d-4f57-af07-e91323606366</a:t>
            </a:r>
            <a:endParaRPr lang="fr-CH" sz="1000" dirty="0"/>
          </a:p>
          <a:p>
            <a:r>
              <a:rPr lang="fr-CH" sz="2000" dirty="0"/>
              <a:t>Utiliser Microsoft Visio (ou un autre) pour modéliser les étapes du démarrage d’une voiture.</a:t>
            </a:r>
          </a:p>
          <a:p>
            <a:r>
              <a:rPr lang="fr-CH" sz="2000" dirty="0"/>
              <a:t>Etat de départ: moteur arrêté, frein serré.</a:t>
            </a:r>
          </a:p>
          <a:p>
            <a:r>
              <a:rPr lang="fr-CH" sz="2000" dirty="0"/>
              <a:t>Etat final: vitesse de croisière à 80 km/h.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9A296F-DF45-4A66-BB19-93EB3D4EA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Exemple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3B7201-9EE5-4D7B-A225-7224CA7CCB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99551" y="2747169"/>
            <a:ext cx="3642360" cy="3200400"/>
          </a:xfrm>
        </p:spPr>
      </p:pic>
    </p:spTree>
    <p:extLst>
      <p:ext uri="{BB962C8B-B14F-4D97-AF65-F5344CB8AC3E}">
        <p14:creationId xmlns:p14="http://schemas.microsoft.com/office/powerpoint/2010/main" val="359256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46ED37-4229-4E7D-8A7E-99752189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Why</a:t>
            </a:r>
            <a:r>
              <a:rPr lang="fr-CH" dirty="0"/>
              <a:t> PackML 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40D8DA-924C-68ED-507C-FCAF8778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62062"/>
            <a:ext cx="6686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33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576824-C88D-4D28-88C3-AA11C430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Workshop «Start a car» (2)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70FD42-6838-4E4A-ABD5-16F546D4B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/>
              <a:t>Start Visio. Or if you have a file open already, click </a:t>
            </a:r>
            <a:r>
              <a:rPr lang="en-US" sz="1600" b="1" dirty="0"/>
              <a:t>File &gt; New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In the Search box, type UML </a:t>
            </a:r>
            <a:r>
              <a:rPr lang="en-US" sz="1600" dirty="0">
                <a:latin typeface="Siemens Sans" pitchFamily="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state machine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Select the </a:t>
            </a:r>
            <a:r>
              <a:rPr lang="en-US" sz="1600" b="1" dirty="0"/>
              <a:t>UML State Machine </a:t>
            </a:r>
            <a:r>
              <a:rPr lang="en-US" sz="1600" dirty="0"/>
              <a:t>diagram.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In the dialog box, select the either </a:t>
            </a:r>
            <a:r>
              <a:rPr lang="en-US" sz="1600" b="1" dirty="0"/>
              <a:t>Metric Units </a:t>
            </a:r>
            <a:r>
              <a:rPr lang="en-US" sz="1600" dirty="0"/>
              <a:t>or US Units.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Select </a:t>
            </a:r>
            <a:r>
              <a:rPr lang="en-US" sz="1600" b="1" dirty="0"/>
              <a:t>Create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The diagram opens. You should see the </a:t>
            </a:r>
            <a:r>
              <a:rPr lang="en-US" sz="1600" b="1" dirty="0"/>
              <a:t>Shapes</a:t>
            </a:r>
            <a:r>
              <a:rPr lang="en-US" sz="1600" dirty="0"/>
              <a:t> window next to the diagram. If you don’t see it, go to </a:t>
            </a:r>
            <a:r>
              <a:rPr lang="en-US" sz="1600" b="1" dirty="0"/>
              <a:t>View &gt; Task Panes </a:t>
            </a:r>
            <a:r>
              <a:rPr lang="en-US" sz="1600" dirty="0"/>
              <a:t>and make sure that </a:t>
            </a:r>
            <a:r>
              <a:rPr lang="en-US" sz="1600" b="1" dirty="0"/>
              <a:t>Shapes</a:t>
            </a:r>
            <a:r>
              <a:rPr lang="en-US" sz="1600" dirty="0"/>
              <a:t> is selected. If you still don’t see it, click the </a:t>
            </a:r>
            <a:r>
              <a:rPr lang="en-US" sz="1600" b="1" dirty="0"/>
              <a:t>Expand the Shapes </a:t>
            </a:r>
            <a:r>
              <a:rPr lang="en-US" sz="1600" dirty="0"/>
              <a:t>window button on the left.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On the </a:t>
            </a:r>
            <a:r>
              <a:rPr lang="en-US" sz="1600" b="1" dirty="0"/>
              <a:t>View</a:t>
            </a:r>
            <a:r>
              <a:rPr lang="en-US" sz="1600" dirty="0"/>
              <a:t> tab, make sure the check box next to </a:t>
            </a:r>
            <a:r>
              <a:rPr lang="en-US" sz="1600" b="1" dirty="0"/>
              <a:t>Connection Points </a:t>
            </a:r>
            <a:r>
              <a:rPr lang="en-US" sz="1600" dirty="0"/>
              <a:t>is selected. This will make connection points appear when you start connecting shapes.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Now, drag shapes you want to include in your diagram from the </a:t>
            </a:r>
            <a:r>
              <a:rPr lang="en-US" sz="1600" b="1" dirty="0"/>
              <a:t>Shapes</a:t>
            </a:r>
            <a:r>
              <a:rPr lang="en-US" sz="1600" dirty="0"/>
              <a:t> window to the page. To rename text labels, double-click the labels</a:t>
            </a:r>
            <a:r>
              <a:rPr lang="en-US" sz="1000" dirty="0"/>
              <a:t>.</a:t>
            </a:r>
            <a:endParaRPr lang="fr-CH" sz="1000" dirty="0"/>
          </a:p>
        </p:txBody>
      </p:sp>
    </p:spTree>
    <p:extLst>
      <p:ext uri="{BB962C8B-B14F-4D97-AF65-F5344CB8AC3E}">
        <p14:creationId xmlns:p14="http://schemas.microsoft.com/office/powerpoint/2010/main" val="3679848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576824-C88D-4D28-88C3-AA11C430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Workshop «Start a car» (3)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70FD42-6838-4E4A-ABD5-16F546D4B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CH" sz="1800" dirty="0"/>
              <a:t>Save </a:t>
            </a:r>
            <a:r>
              <a:rPr lang="fr-CH" sz="1800" dirty="0" err="1"/>
              <a:t>your</a:t>
            </a:r>
            <a:r>
              <a:rPr lang="fr-CH" sz="1800" dirty="0"/>
              <a:t> </a:t>
            </a:r>
            <a:r>
              <a:rPr lang="fr-CH" sz="1800" dirty="0" err="1"/>
              <a:t>work</a:t>
            </a:r>
            <a:r>
              <a:rPr lang="fr-CH" sz="1800" dirty="0"/>
              <a:t> on a PDF document and </a:t>
            </a:r>
            <a:r>
              <a:rPr lang="fr-CH" sz="1800" dirty="0" err="1"/>
              <a:t>upload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on «MOODLE» </a:t>
            </a:r>
            <a:r>
              <a:rPr lang="fr-CH" sz="1800" b="1" dirty="0"/>
              <a:t>Start_a_Car_</a:t>
            </a:r>
            <a:r>
              <a:rPr lang="fr-CH" sz="1800" b="1" i="1" dirty="0"/>
              <a:t>FirstName_LastName</a:t>
            </a:r>
            <a:r>
              <a:rPr lang="fr-CH" sz="1800" b="1" dirty="0"/>
              <a:t>.pdf</a:t>
            </a:r>
            <a:r>
              <a:rPr lang="fr-CH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fr-CH" sz="1800" dirty="0" err="1"/>
              <a:t>From</a:t>
            </a:r>
            <a:r>
              <a:rPr lang="fr-CH" sz="1800" dirty="0"/>
              <a:t> </a:t>
            </a:r>
            <a:r>
              <a:rPr lang="fr-CH" sz="1800" dirty="0" err="1"/>
              <a:t>your</a:t>
            </a:r>
            <a:r>
              <a:rPr lang="fr-CH" sz="1800" dirty="0"/>
              <a:t> «Start a car» </a:t>
            </a:r>
            <a:r>
              <a:rPr lang="fr-CH" sz="1800" dirty="0" err="1"/>
              <a:t>diagram</a:t>
            </a:r>
            <a:r>
              <a:rPr lang="fr-CH" sz="1800" dirty="0"/>
              <a:t>, </a:t>
            </a:r>
            <a:r>
              <a:rPr lang="fr-CH" sz="1800" dirty="0" err="1"/>
              <a:t>try</a:t>
            </a:r>
            <a:r>
              <a:rPr lang="fr-CH" sz="1800" dirty="0"/>
              <a:t> to </a:t>
            </a:r>
            <a:r>
              <a:rPr lang="fr-CH" sz="1800" dirty="0" err="1"/>
              <a:t>map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on a «PackML» state </a:t>
            </a:r>
            <a:r>
              <a:rPr lang="fr-CH" sz="1800" dirty="0" err="1"/>
              <a:t>diagram</a:t>
            </a:r>
            <a:r>
              <a:rPr lang="fr-CH" sz="1800" dirty="0"/>
              <a:t>. That </a:t>
            </a:r>
            <a:r>
              <a:rPr lang="fr-CH" sz="1800" dirty="0" err="1"/>
              <a:t>is</a:t>
            </a:r>
            <a:r>
              <a:rPr lang="fr-CH" sz="1800" dirty="0"/>
              <a:t>, </a:t>
            </a:r>
            <a:r>
              <a:rPr lang="fr-CH" sz="1800" dirty="0" err="1"/>
              <a:t>from</a:t>
            </a:r>
            <a:r>
              <a:rPr lang="fr-CH" sz="1800" dirty="0"/>
              <a:t> the </a:t>
            </a:r>
            <a:r>
              <a:rPr lang="fr-CH" sz="1800" dirty="0" err="1"/>
              <a:t>list</a:t>
            </a:r>
            <a:r>
              <a:rPr lang="fr-CH" sz="1800" dirty="0"/>
              <a:t> of </a:t>
            </a:r>
            <a:r>
              <a:rPr lang="fr-CH" sz="1800" dirty="0" err="1"/>
              <a:t>your</a:t>
            </a:r>
            <a:r>
              <a:rPr lang="fr-CH" sz="1800" dirty="0"/>
              <a:t> states, </a:t>
            </a:r>
            <a:r>
              <a:rPr lang="fr-CH" sz="1800" dirty="0" err="1"/>
              <a:t>define</a:t>
            </a:r>
            <a:r>
              <a:rPr lang="fr-CH" sz="1800" dirty="0"/>
              <a:t> the </a:t>
            </a:r>
            <a:r>
              <a:rPr lang="fr-CH" sz="1800" dirty="0" err="1"/>
              <a:t>equivalent</a:t>
            </a:r>
            <a:r>
              <a:rPr lang="fr-CH" sz="1800" dirty="0"/>
              <a:t> «PackML» state </a:t>
            </a:r>
            <a:r>
              <a:rPr lang="fr-CH" sz="1800" dirty="0" err="1"/>
              <a:t>diagram</a:t>
            </a:r>
            <a:r>
              <a:rPr lang="fr-CH" sz="1800" dirty="0"/>
              <a:t>, </a:t>
            </a:r>
            <a:r>
              <a:rPr lang="fr-CH" sz="1800" dirty="0" err="1"/>
              <a:t>save</a:t>
            </a:r>
            <a:r>
              <a:rPr lang="fr-CH" sz="1800" dirty="0"/>
              <a:t> </a:t>
            </a:r>
            <a:r>
              <a:rPr lang="fr-CH" sz="1800" dirty="0" err="1"/>
              <a:t>your</a:t>
            </a:r>
            <a:r>
              <a:rPr lang="fr-CH" sz="1800" dirty="0"/>
              <a:t> </a:t>
            </a:r>
            <a:r>
              <a:rPr lang="fr-CH" sz="1800" dirty="0" err="1"/>
              <a:t>work</a:t>
            </a:r>
            <a:r>
              <a:rPr lang="fr-CH" sz="1800" dirty="0"/>
              <a:t> on a PDF document and </a:t>
            </a:r>
            <a:r>
              <a:rPr lang="fr-CH" sz="1800" dirty="0" err="1"/>
              <a:t>upload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on «MOODLE» </a:t>
            </a:r>
            <a:r>
              <a:rPr lang="fr-CH" sz="1800" b="1" dirty="0"/>
              <a:t>Start_a_Car_Pack_</a:t>
            </a:r>
            <a:r>
              <a:rPr lang="fr-CH" sz="1800" b="1" i="1" dirty="0"/>
              <a:t>FirstName_LastName</a:t>
            </a:r>
            <a:r>
              <a:rPr lang="fr-CH" sz="1800" b="1" dirty="0"/>
              <a:t>.pdf</a:t>
            </a:r>
            <a:r>
              <a:rPr lang="fr-CH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724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D82-857C-4BAB-A016-E6F1C807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75984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46ED37-4229-4E7D-8A7E-99752189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Why</a:t>
            </a:r>
            <a:r>
              <a:rPr lang="fr-CH" dirty="0"/>
              <a:t> to use PackML ?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519A661-911F-4285-B5E6-771842AA4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504" y="1416050"/>
          <a:ext cx="2232248" cy="3155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667153" imgH="8020042" progId="AcroExch.Document.7">
                  <p:embed/>
                </p:oleObj>
              </mc:Choice>
              <mc:Fallback>
                <p:oleObj name="Acrobat Document" r:id="rId2" imgW="5667153" imgH="8020042" progId="AcroExch.Document.7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519A661-911F-4285-B5E6-771842AA48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504" y="1416050"/>
                        <a:ext cx="2232248" cy="3155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F20CCF-453B-4386-BD72-2B088A62E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10558" r="12500" b="15554"/>
          <a:stretch/>
        </p:blipFill>
        <p:spPr>
          <a:xfrm>
            <a:off x="3944888" y="5187434"/>
            <a:ext cx="1296144" cy="638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E3EA79-3AFD-42FF-9EE2-3F01B191B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41" t="26597" r="18123" b="27492"/>
          <a:stretch/>
        </p:blipFill>
        <p:spPr>
          <a:xfrm>
            <a:off x="3260812" y="1700808"/>
            <a:ext cx="1728192" cy="638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950260-7DB5-47EE-997B-078065938C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7" t="18123" r="8576" b="19741"/>
          <a:stretch/>
        </p:blipFill>
        <p:spPr>
          <a:xfrm>
            <a:off x="5961112" y="2678333"/>
            <a:ext cx="2088232" cy="75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20305-FC50-4B8F-9844-2109D2E33E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65" t="23384" r="5987" b="22012"/>
          <a:stretch/>
        </p:blipFill>
        <p:spPr>
          <a:xfrm>
            <a:off x="6753200" y="3898122"/>
            <a:ext cx="2304256" cy="7593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32A61A-128D-40B7-A5F9-6A57AA440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76" t="27473" r="8576" b="17922"/>
          <a:stretch/>
        </p:blipFill>
        <p:spPr>
          <a:xfrm>
            <a:off x="956556" y="4941168"/>
            <a:ext cx="2304256" cy="759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582CBB-FB12-43F1-BEE2-86E1A419BD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65" t="32780" r="8576" b="21309"/>
          <a:stretch/>
        </p:blipFill>
        <p:spPr>
          <a:xfrm>
            <a:off x="3117379" y="2707391"/>
            <a:ext cx="2232248" cy="6384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DB0AA9-155B-41A4-92E2-301DEDD44A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754" t="22637" r="13754" b="22758"/>
          <a:stretch/>
        </p:blipFill>
        <p:spPr>
          <a:xfrm>
            <a:off x="5745088" y="5117912"/>
            <a:ext cx="2016224" cy="759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02E076-5A40-4FC0-8947-6C9E42C90CA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741" t="15784" r="18123" b="17922"/>
          <a:stretch/>
        </p:blipFill>
        <p:spPr>
          <a:xfrm>
            <a:off x="2720752" y="3512149"/>
            <a:ext cx="1728192" cy="9219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0EFEC3-E8DB-4010-AAEA-DB4D548DA5C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165" t="24086" r="8576" b="30002"/>
          <a:stretch/>
        </p:blipFill>
        <p:spPr>
          <a:xfrm>
            <a:off x="5385048" y="1676603"/>
            <a:ext cx="2232248" cy="6384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EC85BA-5EE9-4ED2-BFE8-E48173BFE23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755" t="29288" r="11164" b="29508"/>
          <a:stretch/>
        </p:blipFill>
        <p:spPr>
          <a:xfrm>
            <a:off x="4577333" y="3932395"/>
            <a:ext cx="2088232" cy="5730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772972-5122-4EBD-AED3-9C84DEA2C097}"/>
              </a:ext>
            </a:extLst>
          </p:cNvPr>
          <p:cNvSpPr txBox="1"/>
          <p:nvPr/>
        </p:nvSpPr>
        <p:spPr>
          <a:xfrm>
            <a:off x="6141132" y="227411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omac</a:t>
            </a:r>
            <a:r>
              <a:rPr lang="fr-CH" dirty="0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corporate</a:t>
            </a:r>
            <a:r>
              <a:rPr lang="fr-CH" dirty="0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members</a:t>
            </a:r>
            <a:endParaRPr lang="fr-CH" dirty="0">
              <a:solidFill>
                <a:srgbClr val="00B0F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B7C3CD-13EC-4F9D-AF1E-6B1A34D098F7}"/>
              </a:ext>
            </a:extLst>
          </p:cNvPr>
          <p:cNvSpPr txBox="1"/>
          <p:nvPr/>
        </p:nvSpPr>
        <p:spPr>
          <a:xfrm>
            <a:off x="529153" y="4095787"/>
            <a:ext cx="1627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 err="1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omac</a:t>
            </a:r>
            <a:r>
              <a:rPr lang="fr-CH" sz="1000" dirty="0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documents</a:t>
            </a:r>
            <a:endParaRPr lang="fr-CH" sz="1000" dirty="0">
              <a:solidFill>
                <a:srgbClr val="0070C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68A191F-BAD6-4A87-8EE1-94C52968110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7559" t="12002" r="22304" b="-1"/>
          <a:stretch/>
        </p:blipFill>
        <p:spPr>
          <a:xfrm>
            <a:off x="8265368" y="4993079"/>
            <a:ext cx="1007530" cy="8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8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79FA4-1B63-EA53-EDC0-0A244EF5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PackML revu en 2022</a:t>
            </a:r>
            <a:endParaRPr lang="en-GB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33F9051-337E-0878-E11D-C2C5FB242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028" y="1604963"/>
            <a:ext cx="7246356" cy="452437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DAD8AE-198C-0A28-1A1B-CC78F0D26844}"/>
              </a:ext>
            </a:extLst>
          </p:cNvPr>
          <p:cNvSpPr txBox="1"/>
          <p:nvPr/>
        </p:nvSpPr>
        <p:spPr>
          <a:xfrm>
            <a:off x="1329028" y="1308328"/>
            <a:ext cx="71497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tx1"/>
                </a:solidFill>
              </a:rPr>
              <a:t>https://</a:t>
            </a:r>
            <a:r>
              <a:rPr lang="en-GB" sz="800" dirty="0" err="1">
                <a:solidFill>
                  <a:schemeClr val="tx1"/>
                </a:solidFill>
              </a:rPr>
              <a:t>www.isa.org</a:t>
            </a:r>
            <a:r>
              <a:rPr lang="en-GB" sz="800" dirty="0">
                <a:solidFill>
                  <a:schemeClr val="tx1"/>
                </a:solidFill>
              </a:rPr>
              <a:t>/products/</a:t>
            </a:r>
            <a:r>
              <a:rPr lang="en-GB" sz="800" dirty="0" err="1">
                <a:solidFill>
                  <a:schemeClr val="tx1"/>
                </a:solidFill>
              </a:rPr>
              <a:t>isa-tr88-00-02-2022-machine-and-unit-states-an-imp?utm_source</a:t>
            </a:r>
            <a:r>
              <a:rPr lang="en-GB" sz="800" dirty="0">
                <a:solidFill>
                  <a:schemeClr val="tx1"/>
                </a:solidFill>
              </a:rPr>
              <a:t>=</a:t>
            </a:r>
            <a:r>
              <a:rPr lang="en-GB" sz="800" dirty="0" err="1">
                <a:solidFill>
                  <a:schemeClr val="tx1"/>
                </a:solidFill>
              </a:rPr>
              <a:t>Newsletters&amp;utm_medium</a:t>
            </a:r>
            <a:r>
              <a:rPr lang="en-GB" sz="800" dirty="0">
                <a:solidFill>
                  <a:schemeClr val="tx1"/>
                </a:solidFill>
              </a:rPr>
              <a:t>=</a:t>
            </a:r>
            <a:r>
              <a:rPr lang="en-GB" sz="800" dirty="0" err="1">
                <a:solidFill>
                  <a:schemeClr val="tx1"/>
                </a:solidFill>
              </a:rPr>
              <a:t>OMAC&amp;utm_term</a:t>
            </a:r>
            <a:r>
              <a:rPr lang="en-GB" sz="800" dirty="0">
                <a:solidFill>
                  <a:schemeClr val="tx1"/>
                </a:solidFill>
              </a:rPr>
              <a:t>=20230125</a:t>
            </a:r>
          </a:p>
        </p:txBody>
      </p:sp>
    </p:spTree>
    <p:extLst>
      <p:ext uri="{BB962C8B-B14F-4D97-AF65-F5344CB8AC3E}">
        <p14:creationId xmlns:p14="http://schemas.microsoft.com/office/powerpoint/2010/main" val="142539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2543A0-9528-4C86-8165-E4225306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62" y="3121879"/>
            <a:ext cx="5159088" cy="4013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3B16-8675-4C8A-AFE6-DD6142A17D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638"/>
            <a:ext cx="8905875" cy="1651000"/>
          </a:xfrm>
        </p:spPr>
        <p:txBody>
          <a:bodyPr/>
          <a:lstStyle/>
          <a:p>
            <a:r>
              <a:rPr lang="fr-CH" dirty="0"/>
              <a:t>Use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794AC-8261-49C3-AC26-173CD517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12776"/>
            <a:ext cx="3928887" cy="2209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9B32F-D78F-450C-9CDE-407392677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96" y="1412776"/>
            <a:ext cx="4795292" cy="1712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CD68B-2FE3-4654-B258-1A9A7B2BFC2B}"/>
              </a:ext>
            </a:extLst>
          </p:cNvPr>
          <p:cNvSpPr txBox="1"/>
          <p:nvPr/>
        </p:nvSpPr>
        <p:spPr>
          <a:xfrm>
            <a:off x="272480" y="3717032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www.crossmuller.com.au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12F08-76BD-409D-9B85-6FA0AC7AC5D3}"/>
              </a:ext>
            </a:extLst>
          </p:cNvPr>
          <p:cNvSpPr txBox="1"/>
          <p:nvPr/>
        </p:nvSpPr>
        <p:spPr>
          <a:xfrm>
            <a:off x="7586266" y="312187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www.copadata.com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0BEF0-D79C-4FC9-B504-127F194E0F69}"/>
              </a:ext>
            </a:extLst>
          </p:cNvPr>
          <p:cNvSpPr txBox="1"/>
          <p:nvPr/>
        </p:nvSpPr>
        <p:spPr>
          <a:xfrm>
            <a:off x="4297363" y="452449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www.sapal.ch</a:t>
            </a:r>
          </a:p>
        </p:txBody>
      </p:sp>
    </p:spTree>
    <p:extLst>
      <p:ext uri="{BB962C8B-B14F-4D97-AF65-F5344CB8AC3E}">
        <p14:creationId xmlns:p14="http://schemas.microsoft.com/office/powerpoint/2010/main" val="304264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33B2-552E-4EC0-9152-7C9071F7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Machine / Unit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6B88C8-5E1A-4299-8879-C5083345A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5300" y="2484791"/>
            <a:ext cx="4391025" cy="276471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27EAB-F82A-44D0-9876-BFAC70455E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Une Unit / machine est définie comme un ensemble d'équipements physiques et de fonctions de commande qui exécutent une ou plusieurs fonctions de traitement majeures. Une unité / machine peut être une seule machine ou un sous-ensemble d'une ligne d'emballage entière.</a:t>
            </a:r>
          </a:p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Une Unit / machine est définie fonctionnellement ou physiquement via une interface unité / machine commune. Le gestionnaire d'état de l'interface PackML fournit une interface de communication unique entre les HMI ou autre système de commande externe et l'unité / la machine, comme illustré à la Figure « One Unit ».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657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15B18-0222-4D10-A430-7FB1E2E51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4608" y="2882362"/>
            <a:ext cx="4058116" cy="3246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381A4-4311-448A-87C7-984BD3BC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03" y="908720"/>
            <a:ext cx="3134122" cy="250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48F09-D3F7-4644-812F-3B81F0A9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Unité Machine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CC6D6-DBFC-401A-938F-E277ADE12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Tips: Une interface PackML est définie pour chaque partie d'une unité qui gère un produit spécifique. Une Unit / machine ne peut traiter qu'un seul ordre de fabrication à la fois.</a:t>
            </a:r>
          </a:p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Par exemple, une unité / machine peut avoir 3 contrôleurs d'entraînement internes mais est perçue comme une Unit / machine à partir d'une situation d'utilisateur et d'un accès opérateur.</a:t>
            </a:r>
          </a:p>
          <a:p>
            <a:pPr>
              <a:lnSpc>
                <a:spcPts val="1500"/>
              </a:lnSpc>
            </a:pPr>
            <a:r>
              <a:rPr lang="fr-CH" sz="1400" kern="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Par exemple, un dépalettiseur peut être constitué de convoyeurs d'alimentation, d'un robot, de convoyeurs de sortie et est considéré comme une unité / machine, comme le montre la figure PackML Machine (slide suivant).</a:t>
            </a:r>
          </a:p>
          <a:p>
            <a:r>
              <a:rPr lang="fr-CH" sz="1400" dirty="0">
                <a:solidFill>
                  <a:srgbClr val="FF0000"/>
                </a:solidFill>
              </a:rPr>
              <a:t>Dans les exemples ci-contre, les unités sont définies par leur HMI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873AF-8041-450F-9AC7-A43F59435618}"/>
              </a:ext>
            </a:extLst>
          </p:cNvPr>
          <p:cNvSpPr txBox="1"/>
          <p:nvPr/>
        </p:nvSpPr>
        <p:spPr>
          <a:xfrm>
            <a:off x="776536" y="550044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dirty="0">
                <a:solidFill>
                  <a:schemeClr val="tx1"/>
                </a:solidFill>
              </a:rPr>
              <a:t>Source: www.mikron.com</a:t>
            </a:r>
          </a:p>
        </p:txBody>
      </p:sp>
    </p:spTree>
    <p:extLst>
      <p:ext uri="{BB962C8B-B14F-4D97-AF65-F5344CB8AC3E}">
        <p14:creationId xmlns:p14="http://schemas.microsoft.com/office/powerpoint/2010/main" val="235673916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HES_A4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CB3D8747-F1F6-4F34-BBC7-185BA085EC66}"/>
    </a:ext>
  </a:extLst>
</a:theme>
</file>

<file path=ppt/theme/theme2.xml><?xml version="1.0" encoding="utf-8"?>
<a:theme xmlns:a="http://schemas.openxmlformats.org/drawingml/2006/main" name="Thème Office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S [Mode de compatibilité]" id="{1A4FADCB-E546-4195-87CD-59B71CBF8AD7}" vid="{8A7274C5-4DA4-4B88-A5D7-9F64D5F502DC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1520</Words>
  <Application>Microsoft Office PowerPoint</Application>
  <PresentationFormat>Format A4 (210 x 297 mm)</PresentationFormat>
  <Paragraphs>173</Paragraphs>
  <Slides>42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Siemens Sans</vt:lpstr>
      <vt:lpstr>Times New Roman</vt:lpstr>
      <vt:lpstr>PowerPoint_HES_A4</vt:lpstr>
      <vt:lpstr>Thème Office</vt:lpstr>
      <vt:lpstr>Acrobat Document</vt:lpstr>
      <vt:lpstr>Mct2 Automation</vt:lpstr>
      <vt:lpstr>Cédric Lenoir</vt:lpstr>
      <vt:lpstr>States of a machine (Unit)</vt:lpstr>
      <vt:lpstr>Why PackML ?</vt:lpstr>
      <vt:lpstr>Why to use PackML ?</vt:lpstr>
      <vt:lpstr>PackML revu en 2022</vt:lpstr>
      <vt:lpstr>Use cases</vt:lpstr>
      <vt:lpstr>Machine / Unit</vt:lpstr>
      <vt:lpstr>Unité Machine</vt:lpstr>
      <vt:lpstr>A Pack ML machine made of different Equipment Modules</vt:lpstr>
      <vt:lpstr>Présentation PowerPoint</vt:lpstr>
      <vt:lpstr>Use case State Machine for Mobile Hydraulic</vt:lpstr>
      <vt:lpstr>The PackML interface State Model</vt:lpstr>
      <vt:lpstr>The PackML State Machine</vt:lpstr>
      <vt:lpstr>Suppression d’états</vt:lpstr>
      <vt:lpstr>The Minimum State Machine</vt:lpstr>
      <vt:lpstr>The Minimum State Machine</vt:lpstr>
      <vt:lpstr>Why standard states ?</vt:lpstr>
      <vt:lpstr>Overall Equipment Effectiveness</vt:lpstr>
      <vt:lpstr>Held vs Suspended</vt:lpstr>
      <vt:lpstr>Aborted</vt:lpstr>
      <vt:lpstr>Clearing</vt:lpstr>
      <vt:lpstr>Stopped</vt:lpstr>
      <vt:lpstr>Resetting</vt:lpstr>
      <vt:lpstr>Idle</vt:lpstr>
      <vt:lpstr>Starting</vt:lpstr>
      <vt:lpstr>Execute</vt:lpstr>
      <vt:lpstr>Holding</vt:lpstr>
      <vt:lpstr>Held</vt:lpstr>
      <vt:lpstr>Unholding</vt:lpstr>
      <vt:lpstr>Suspending</vt:lpstr>
      <vt:lpstr>Suspended</vt:lpstr>
      <vt:lpstr>Unsuspending</vt:lpstr>
      <vt:lpstr>Completing</vt:lpstr>
      <vt:lpstr>Complete</vt:lpstr>
      <vt:lpstr>Stopping</vt:lpstr>
      <vt:lpstr>Aborting</vt:lpstr>
      <vt:lpstr>PackML &amp; V Diagram</vt:lpstr>
      <vt:lpstr>Workshop «Start a car» (1)</vt:lpstr>
      <vt:lpstr>Workshop «Start a car» (2)</vt:lpstr>
      <vt:lpstr>Workshop «Start a car» (3)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Mct2 Automation</dc:title>
  <dc:creator>Lenoir Cédric</dc:creator>
  <cp:lastModifiedBy>Lenoir Cédric</cp:lastModifiedBy>
  <cp:revision>7</cp:revision>
  <dcterms:created xsi:type="dcterms:W3CDTF">2021-02-01T06:42:15Z</dcterms:created>
  <dcterms:modified xsi:type="dcterms:W3CDTF">2025-03-17T04:16:56Z</dcterms:modified>
</cp:coreProperties>
</file>